
<file path=[Content_Types].xml><?xml version="1.0" encoding="utf-8"?>
<Types xmlns="http://schemas.openxmlformats.org/package/2006/content-types">
  <Default Extension="au" ContentType="audio/basic"/>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7"/>
  </p:notesMasterIdLst>
  <p:sldIdLst>
    <p:sldId id="258" r:id="rId2"/>
    <p:sldId id="256" r:id="rId3"/>
    <p:sldId id="264" r:id="rId4"/>
    <p:sldId id="259" r:id="rId5"/>
    <p:sldId id="268" r:id="rId6"/>
    <p:sldId id="265" r:id="rId7"/>
    <p:sldId id="257" r:id="rId8"/>
    <p:sldId id="267" r:id="rId9"/>
    <p:sldId id="260" r:id="rId10"/>
    <p:sldId id="261" r:id="rId11"/>
    <p:sldId id="262" r:id="rId12"/>
    <p:sldId id="263" r:id="rId13"/>
    <p:sldId id="270" r:id="rId14"/>
    <p:sldId id="266"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21"/>
    <p:restoredTop sz="81240"/>
  </p:normalViewPr>
  <p:slideViewPr>
    <p:cSldViewPr snapToGrid="0" snapToObjects="1">
      <p:cViewPr varScale="1">
        <p:scale>
          <a:sx n="86" d="100"/>
          <a:sy n="86" d="100"/>
        </p:scale>
        <p:origin x="1128" y="192"/>
      </p:cViewPr>
      <p:guideLst/>
    </p:cSldViewPr>
  </p:slideViewPr>
  <p:notesTextViewPr>
    <p:cViewPr>
      <p:scale>
        <a:sx n="1" d="1"/>
        <a:sy n="1" d="1"/>
      </p:scale>
      <p:origin x="0" y="0"/>
    </p:cViewPr>
  </p:notesTextViewPr>
  <p:notesViewPr>
    <p:cSldViewPr snapToGrid="0" snapToObjects="1">
      <p:cViewPr varScale="1">
        <p:scale>
          <a:sx n="85" d="100"/>
          <a:sy n="85" d="100"/>
        </p:scale>
        <p:origin x="377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tiff>
</file>

<file path=ppt/media/image2.tiff>
</file>

<file path=ppt/media/image4.tiff>
</file>

<file path=ppt/media/image5.png>
</file>

<file path=ppt/media/image6.tiff>
</file>

<file path=ppt/media/image7.png>
</file>

<file path=ppt/media/image8.png>
</file>

<file path=ppt/media/image9.tiff>
</file>

<file path=ppt/media/media1.au>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B99D5-5B02-D24A-80F6-C6D868A5FDE9}" type="datetimeFigureOut">
              <a:rPr lang="en-US" smtClean="0"/>
              <a:t>8/6/19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F3DFD5-7B66-994D-A093-E061A10377EB}" type="slidenum">
              <a:rPr lang="en-US" smtClean="0"/>
              <a:t>‹#›</a:t>
            </a:fld>
            <a:endParaRPr lang="en-US"/>
          </a:p>
        </p:txBody>
      </p:sp>
    </p:spTree>
    <p:extLst>
      <p:ext uri="{BB962C8B-B14F-4D97-AF65-F5344CB8AC3E}">
        <p14:creationId xmlns:p14="http://schemas.microsoft.com/office/powerpoint/2010/main" val="3636135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margaretprice.wordpress.com</a:t>
            </a:r>
            <a:r>
              <a:rPr lang="en-US" dirty="0"/>
              <a:t>/access-statement-for-presentations/</a:t>
            </a:r>
          </a:p>
        </p:txBody>
      </p:sp>
      <p:sp>
        <p:nvSpPr>
          <p:cNvPr id="4" name="Slide Number Placeholder 3"/>
          <p:cNvSpPr>
            <a:spLocks noGrp="1"/>
          </p:cNvSpPr>
          <p:nvPr>
            <p:ph type="sldNum" sz="quarter" idx="5"/>
          </p:nvPr>
        </p:nvSpPr>
        <p:spPr/>
        <p:txBody>
          <a:bodyPr/>
          <a:lstStyle/>
          <a:p>
            <a:fld id="{BBF3DFD5-7B66-994D-A093-E061A10377EB}" type="slidenum">
              <a:rPr lang="en-US" smtClean="0"/>
              <a:t>1</a:t>
            </a:fld>
            <a:endParaRPr lang="en-US"/>
          </a:p>
        </p:txBody>
      </p:sp>
    </p:spTree>
    <p:extLst>
      <p:ext uri="{BB962C8B-B14F-4D97-AF65-F5344CB8AC3E}">
        <p14:creationId xmlns:p14="http://schemas.microsoft.com/office/powerpoint/2010/main" val="1409693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website is going to change soon, the AAS is redesigning everything… it will be </a:t>
            </a:r>
            <a:r>
              <a:rPr lang="en-US" dirty="0" err="1"/>
              <a:t>aas.org</a:t>
            </a:r>
            <a:r>
              <a:rPr lang="en-US" dirty="0"/>
              <a:t>/</a:t>
            </a:r>
            <a:r>
              <a:rPr lang="en-US" dirty="0" err="1"/>
              <a:t>wgad</a:t>
            </a:r>
            <a:r>
              <a:rPr lang="en-US" dirty="0"/>
              <a:t> after the change</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2</a:t>
            </a:fld>
            <a:endParaRPr lang="en-US"/>
          </a:p>
        </p:txBody>
      </p:sp>
    </p:spTree>
    <p:extLst>
      <p:ext uri="{BB962C8B-B14F-4D97-AF65-F5344CB8AC3E}">
        <p14:creationId xmlns:p14="http://schemas.microsoft.com/office/powerpoint/2010/main" val="4026804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working with the </a:t>
            </a:r>
            <a:r>
              <a:rPr lang="en-US" dirty="0" err="1"/>
              <a:t>aas</a:t>
            </a:r>
            <a:r>
              <a:rPr lang="en-US" dirty="0"/>
              <a:t> demographics team/AIP to add more options to the survey.</a:t>
            </a:r>
          </a:p>
          <a:p>
            <a:r>
              <a:rPr lang="en-US" dirty="0"/>
              <a:t>https://</a:t>
            </a:r>
            <a:r>
              <a:rPr lang="en-US" dirty="0" err="1"/>
              <a:t>hourofcode.com</a:t>
            </a:r>
            <a:r>
              <a:rPr lang="en-US" dirty="0"/>
              <a:t>/files/accommodating-students-with-</a:t>
            </a:r>
            <a:r>
              <a:rPr lang="en-US" dirty="0" err="1"/>
              <a:t>disabilities.pdf</a:t>
            </a:r>
            <a:r>
              <a:rPr lang="en-US" dirty="0"/>
              <a:t> </a:t>
            </a:r>
          </a:p>
          <a:p>
            <a:r>
              <a:rPr lang="en-US" dirty="0"/>
              <a:t>https://</a:t>
            </a:r>
            <a:r>
              <a:rPr lang="en-US" dirty="0" err="1"/>
              <a:t>aas.org</a:t>
            </a:r>
            <a:r>
              <a:rPr lang="en-US" dirty="0"/>
              <a:t>/files/</a:t>
            </a:r>
            <a:r>
              <a:rPr lang="en-US" dirty="0" err="1"/>
              <a:t>aas_members_workforce_survey.pdf</a:t>
            </a:r>
            <a:endParaRPr lang="en-US" dirty="0"/>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7</a:t>
            </a:fld>
            <a:endParaRPr lang="en-US"/>
          </a:p>
        </p:txBody>
      </p:sp>
    </p:spTree>
    <p:extLst>
      <p:ext uri="{BB962C8B-B14F-4D97-AF65-F5344CB8AC3E}">
        <p14:creationId xmlns:p14="http://schemas.microsoft.com/office/powerpoint/2010/main" val="4117236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www.and.org.au</a:t>
            </a:r>
            <a:r>
              <a:rPr lang="en-US" dirty="0"/>
              <a:t>/pages/disability-</a:t>
            </a:r>
            <a:r>
              <a:rPr lang="en-US" dirty="0" err="1"/>
              <a:t>statistics.html</a:t>
            </a:r>
            <a:endParaRPr lang="en-US" dirty="0"/>
          </a:p>
          <a:p>
            <a:r>
              <a:rPr lang="en-US" dirty="0"/>
              <a:t>https://</a:t>
            </a:r>
            <a:r>
              <a:rPr lang="en-US" dirty="0" err="1"/>
              <a:t>asa-idea.org</a:t>
            </a:r>
            <a:r>
              <a:rPr lang="en-US" dirty="0"/>
              <a:t>/statistics/</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8</a:t>
            </a:fld>
            <a:endParaRPr lang="en-US"/>
          </a:p>
        </p:txBody>
      </p:sp>
    </p:spTree>
    <p:extLst>
      <p:ext uri="{BB962C8B-B14F-4D97-AF65-F5344CB8AC3E}">
        <p14:creationId xmlns:p14="http://schemas.microsoft.com/office/powerpoint/2010/main" val="19908004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www.thingiverse.com</a:t>
            </a:r>
            <a:r>
              <a:rPr lang="en-US" dirty="0"/>
              <a:t>/thing:1740115</a:t>
            </a:r>
          </a:p>
          <a:p>
            <a:r>
              <a:rPr lang="en-US" dirty="0"/>
              <a:t>Here, I’m showing 4 different ways to present the same idea. This is multimodal access. Increasing modes increases likelihood the idea will resonate with more in the audience.</a:t>
            </a:r>
          </a:p>
        </p:txBody>
      </p:sp>
      <p:sp>
        <p:nvSpPr>
          <p:cNvPr id="4" name="Slide Number Placeholder 3"/>
          <p:cNvSpPr>
            <a:spLocks noGrp="1"/>
          </p:cNvSpPr>
          <p:nvPr>
            <p:ph type="sldNum" sz="quarter" idx="5"/>
          </p:nvPr>
        </p:nvSpPr>
        <p:spPr/>
        <p:txBody>
          <a:bodyPr/>
          <a:lstStyle/>
          <a:p>
            <a:fld id="{BBF3DFD5-7B66-994D-A093-E061A10377EB}" type="slidenum">
              <a:rPr lang="en-US" smtClean="0"/>
              <a:t>11</a:t>
            </a:fld>
            <a:endParaRPr lang="en-US"/>
          </a:p>
        </p:txBody>
      </p:sp>
    </p:spTree>
    <p:extLst>
      <p:ext uri="{BB962C8B-B14F-4D97-AF65-F5344CB8AC3E}">
        <p14:creationId xmlns:p14="http://schemas.microsoft.com/office/powerpoint/2010/main" val="1315510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12</a:t>
            </a:fld>
            <a:endParaRPr lang="en-US"/>
          </a:p>
        </p:txBody>
      </p:sp>
    </p:spTree>
    <p:extLst>
      <p:ext uri="{BB962C8B-B14F-4D97-AF65-F5344CB8AC3E}">
        <p14:creationId xmlns:p14="http://schemas.microsoft.com/office/powerpoint/2010/main" val="2082217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13</a:t>
            </a:fld>
            <a:endParaRPr lang="en-US"/>
          </a:p>
        </p:txBody>
      </p:sp>
    </p:spTree>
    <p:extLst>
      <p:ext uri="{BB962C8B-B14F-4D97-AF65-F5344CB8AC3E}">
        <p14:creationId xmlns:p14="http://schemas.microsoft.com/office/powerpoint/2010/main" val="25539404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www.iau.org</a:t>
            </a:r>
            <a:r>
              <a:rPr lang="en-US" dirty="0"/>
              <a:t>/science/</a:t>
            </a:r>
            <a:r>
              <a:rPr lang="en-US" dirty="0" err="1"/>
              <a:t>scientific_bodies</a:t>
            </a:r>
            <a:r>
              <a:rPr lang="en-US" dirty="0"/>
              <a:t>/commissions/C1/</a:t>
            </a:r>
          </a:p>
          <a:p>
            <a:r>
              <a:rPr lang="en-US" dirty="0"/>
              <a:t>https://</a:t>
            </a:r>
            <a:r>
              <a:rPr lang="en-US" dirty="0" err="1"/>
              <a:t>outerspace.stsci.edu</a:t>
            </a:r>
            <a:r>
              <a:rPr lang="en-US" dirty="0"/>
              <a:t>/display/IA2</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15</a:t>
            </a:fld>
            <a:endParaRPr lang="en-US"/>
          </a:p>
        </p:txBody>
      </p:sp>
    </p:spTree>
    <p:extLst>
      <p:ext uri="{BB962C8B-B14F-4D97-AF65-F5344CB8AC3E}">
        <p14:creationId xmlns:p14="http://schemas.microsoft.com/office/powerpoint/2010/main" val="106876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8/6/19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8/6/19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tiff"/><Relationship Id="rId2" Type="http://schemas.openxmlformats.org/officeDocument/2006/relationships/audio" Target="../media/media1.au"/><Relationship Id="rId1" Type="http://schemas.microsoft.com/office/2007/relationships/media" Target="../media/media1.au"/><Relationship Id="rId6" Type="http://schemas.openxmlformats.org/officeDocument/2006/relationships/image" Target="../media/image10.png"/><Relationship Id="rId5" Type="http://schemas.openxmlformats.org/officeDocument/2006/relationships/image" Target="../media/image9.tiff"/><Relationship Id="rId4"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gad.aas.org/" TargetMode="External"/><Relationship Id="rId7"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emf"/><Relationship Id="rId5" Type="http://schemas.openxmlformats.org/officeDocument/2006/relationships/image" Target="../media/image2.tiff"/><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rxiv.org/abs/1907.04943"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37A4-426A-B54B-9CCA-C32CAFD0E5E4}"/>
              </a:ext>
            </a:extLst>
          </p:cNvPr>
          <p:cNvSpPr>
            <a:spLocks noGrp="1"/>
          </p:cNvSpPr>
          <p:nvPr>
            <p:ph type="title"/>
          </p:nvPr>
        </p:nvSpPr>
        <p:spPr>
          <a:xfrm>
            <a:off x="0" y="1123836"/>
            <a:ext cx="3616349" cy="4601183"/>
          </a:xfrm>
        </p:spPr>
        <p:txBody>
          <a:bodyPr/>
          <a:lstStyle/>
          <a:p>
            <a:r>
              <a:rPr lang="en-US" dirty="0"/>
              <a:t>Land Acknowledgment</a:t>
            </a:r>
            <a:br>
              <a:rPr lang="en-US" dirty="0"/>
            </a:br>
            <a:br>
              <a:rPr lang="en-US" dirty="0"/>
            </a:br>
            <a:r>
              <a:rPr lang="en-US" dirty="0"/>
              <a:t>&amp;</a:t>
            </a:r>
            <a:br>
              <a:rPr lang="en-US" dirty="0"/>
            </a:br>
            <a:br>
              <a:rPr lang="en-US" dirty="0"/>
            </a:br>
            <a:r>
              <a:rPr lang="en-US" dirty="0"/>
              <a:t>Access statement</a:t>
            </a:r>
          </a:p>
        </p:txBody>
      </p:sp>
      <p:sp>
        <p:nvSpPr>
          <p:cNvPr id="3" name="Content Placeholder 2">
            <a:extLst>
              <a:ext uri="{FF2B5EF4-FFF2-40B4-BE49-F238E27FC236}">
                <a16:creationId xmlns:a16="http://schemas.microsoft.com/office/drawing/2014/main" id="{662DF2B0-5D72-B740-A67C-55B2E322F0A4}"/>
              </a:ext>
            </a:extLst>
          </p:cNvPr>
          <p:cNvSpPr>
            <a:spLocks noGrp="1"/>
          </p:cNvSpPr>
          <p:nvPr>
            <p:ph idx="1"/>
          </p:nvPr>
        </p:nvSpPr>
        <p:spPr/>
        <p:txBody>
          <a:bodyPr/>
          <a:lstStyle/>
          <a:p>
            <a:pPr marL="0" indent="0">
              <a:buNone/>
            </a:pPr>
            <a:r>
              <a:rPr lang="en-US" dirty="0"/>
              <a:t>Please feel free to use this space however is accessible to you during this presentation/conversation. Stand up, move around, stretch, lie down, or make use of this space however feels right to you. (If you knit, go for it!)</a:t>
            </a:r>
          </a:p>
        </p:txBody>
      </p:sp>
    </p:spTree>
    <p:extLst>
      <p:ext uri="{BB962C8B-B14F-4D97-AF65-F5344CB8AC3E}">
        <p14:creationId xmlns:p14="http://schemas.microsoft.com/office/powerpoint/2010/main" val="912879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08BD1-2CBD-7E46-B1B7-B6ED6B9648E9}"/>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0515446-ABD6-5345-BDBA-12715E998D5D}"/>
              </a:ext>
            </a:extLst>
          </p:cNvPr>
          <p:cNvSpPr>
            <a:spLocks noGrp="1"/>
          </p:cNvSpPr>
          <p:nvPr>
            <p:ph idx="1"/>
          </p:nvPr>
        </p:nvSpPr>
        <p:spPr/>
        <p:txBody>
          <a:bodyPr anchor="t">
            <a:normAutofit/>
          </a:bodyPr>
          <a:lstStyle/>
          <a:p>
            <a:pPr marL="457200" lvl="0" indent="-368300">
              <a:spcBef>
                <a:spcPts val="600"/>
              </a:spcBef>
              <a:buSzPts val="2200"/>
              <a:buChar char="●"/>
            </a:pPr>
            <a:r>
              <a:rPr lang="en-US" sz="3200" dirty="0"/>
              <a:t>Generally:</a:t>
            </a:r>
          </a:p>
          <a:p>
            <a:pPr marL="960120" lvl="1" indent="-368300">
              <a:spcBef>
                <a:spcPts val="600"/>
              </a:spcBef>
              <a:buSzPts val="2200"/>
              <a:buChar char="●"/>
            </a:pPr>
            <a:r>
              <a:rPr lang="en-US" sz="2800" dirty="0"/>
              <a:t>Build intersectional coalitions</a:t>
            </a:r>
          </a:p>
          <a:p>
            <a:pPr marL="960120" lvl="1" indent="-368300">
              <a:spcBef>
                <a:spcPts val="0"/>
              </a:spcBef>
              <a:buSzPts val="2200"/>
              <a:buChar char="●"/>
            </a:pPr>
            <a:r>
              <a:rPr lang="en-US" sz="2800" dirty="0"/>
              <a:t>Acknowledge and talk about differences</a:t>
            </a:r>
          </a:p>
          <a:p>
            <a:pPr marL="960120" lvl="1" indent="-368300">
              <a:spcBef>
                <a:spcPts val="0"/>
              </a:spcBef>
              <a:buSzPts val="2200"/>
              <a:buChar char="●"/>
            </a:pPr>
            <a:r>
              <a:rPr lang="en-US" sz="2800" dirty="0"/>
              <a:t>Teach disability+/astronomy history (e.g., Annie Jump Cannon, Henrietta Leavitt, George Hale)</a:t>
            </a:r>
          </a:p>
          <a:p>
            <a:pPr marL="960120" lvl="1" indent="-368300">
              <a:spcBef>
                <a:spcPts val="0"/>
              </a:spcBef>
              <a:buSzPts val="2200"/>
              <a:buChar char="●"/>
            </a:pPr>
            <a:r>
              <a:rPr lang="en-US" sz="2800" dirty="0"/>
              <a:t>Support shared spaces</a:t>
            </a:r>
          </a:p>
          <a:p>
            <a:pPr marL="960120" lvl="1" indent="-368300">
              <a:spcBef>
                <a:spcPts val="0"/>
              </a:spcBef>
              <a:buSzPts val="2200"/>
              <a:buChar char="●"/>
            </a:pPr>
            <a:r>
              <a:rPr lang="en-US" sz="2800" dirty="0"/>
              <a:t>Reject the pathology paradigm (“there is one normal, disability is a defect”)</a:t>
            </a:r>
          </a:p>
          <a:p>
            <a:pPr marL="960120" lvl="1" indent="-368300">
              <a:spcBef>
                <a:spcPts val="600"/>
              </a:spcBef>
              <a:buSzPts val="2200"/>
              <a:buChar char="●"/>
            </a:pPr>
            <a:r>
              <a:rPr lang="en-US" sz="2800" dirty="0"/>
              <a:t>Affirm different ways of being</a:t>
            </a:r>
          </a:p>
          <a:p>
            <a:pPr marL="960120" lvl="1" indent="-368300">
              <a:spcBef>
                <a:spcPts val="0"/>
              </a:spcBef>
              <a:buSzPts val="2200"/>
              <a:buChar char="●"/>
            </a:pPr>
            <a:r>
              <a:rPr lang="en-US" sz="2800" dirty="0"/>
              <a:t>Recognize disability</a:t>
            </a:r>
          </a:p>
        </p:txBody>
      </p:sp>
    </p:spTree>
    <p:extLst>
      <p:ext uri="{BB962C8B-B14F-4D97-AF65-F5344CB8AC3E}">
        <p14:creationId xmlns:p14="http://schemas.microsoft.com/office/powerpoint/2010/main" val="62120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E36-5AA1-B94E-B483-2DF9197AFE1E}"/>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1839FF5F-BE08-CA42-B024-E2AC4B5E0453}"/>
              </a:ext>
            </a:extLst>
          </p:cNvPr>
          <p:cNvSpPr>
            <a:spLocks noGrp="1"/>
          </p:cNvSpPr>
          <p:nvPr>
            <p:ph idx="1"/>
          </p:nvPr>
        </p:nvSpPr>
        <p:spPr/>
        <p:txBody>
          <a:bodyPr anchor="t">
            <a:normAutofit/>
          </a:bodyPr>
          <a:lstStyle/>
          <a:p>
            <a:r>
              <a:rPr lang="en-US" sz="2400" dirty="0"/>
              <a:t>Specifically:</a:t>
            </a:r>
          </a:p>
          <a:p>
            <a:pPr lvl="1"/>
            <a:r>
              <a:rPr lang="en-US" sz="2000" dirty="0"/>
              <a:t>Develop content using universal design principles</a:t>
            </a:r>
          </a:p>
          <a:p>
            <a:pPr lvl="2"/>
            <a:r>
              <a:rPr lang="en-US" sz="1800" dirty="0"/>
              <a:t>Alt-text</a:t>
            </a:r>
          </a:p>
          <a:p>
            <a:pPr lvl="2"/>
            <a:r>
              <a:rPr lang="en-US" sz="1800" dirty="0"/>
              <a:t>High contrast color schemes</a:t>
            </a:r>
          </a:p>
          <a:p>
            <a:pPr lvl="1"/>
            <a:r>
              <a:rPr lang="en-US" sz="2000" dirty="0"/>
              <a:t>Use accessible file formats, provide original documents for users to be able to manipulate</a:t>
            </a:r>
          </a:p>
          <a:p>
            <a:pPr lvl="2"/>
            <a:r>
              <a:rPr lang="en-US" sz="1800" dirty="0"/>
              <a:t>On posters, can use QR codes to link user to (accessible) </a:t>
            </a:r>
            <a:r>
              <a:rPr lang="en-US" sz="1800" dirty="0" err="1"/>
              <a:t>powerpoint</a:t>
            </a:r>
            <a:r>
              <a:rPr lang="en-US" sz="1800" dirty="0"/>
              <a:t>, text files, or recorded reading of poster elements</a:t>
            </a:r>
          </a:p>
          <a:p>
            <a:pPr lvl="1"/>
            <a:r>
              <a:rPr lang="en-US" sz="2000" dirty="0"/>
              <a:t>Provide information in multiple ways (multimodal access)</a:t>
            </a:r>
          </a:p>
          <a:p>
            <a:pPr lvl="2"/>
            <a:r>
              <a:rPr lang="en-US" sz="1800" dirty="0" err="1"/>
              <a:t>Sonify</a:t>
            </a:r>
            <a:r>
              <a:rPr lang="en-US" sz="1800" dirty="0"/>
              <a:t> data</a:t>
            </a:r>
          </a:p>
          <a:p>
            <a:pPr lvl="2"/>
            <a:r>
              <a:rPr lang="en-US" sz="1800" dirty="0"/>
              <a:t>Plot, visualize, render</a:t>
            </a:r>
          </a:p>
          <a:p>
            <a:pPr lvl="2"/>
            <a:r>
              <a:rPr lang="en-US" sz="1800" dirty="0"/>
              <a:t>3D print</a:t>
            </a:r>
          </a:p>
        </p:txBody>
      </p:sp>
      <p:pic>
        <p:nvPicPr>
          <p:cNvPr id="5" name="Picture 4" descr="Graphic illustrating pulsar pulses two different ways: as an image with varying illumination, and as a light curve.">
            <a:extLst>
              <a:ext uri="{FF2B5EF4-FFF2-40B4-BE49-F238E27FC236}">
                <a16:creationId xmlns:a16="http://schemas.microsoft.com/office/drawing/2014/main" id="{9F77CF49-B81F-A541-972A-6CCE0042D39B}"/>
              </a:ext>
            </a:extLst>
          </p:cNvPr>
          <p:cNvPicPr>
            <a:picLocks noChangeAspect="1"/>
          </p:cNvPicPr>
          <p:nvPr/>
        </p:nvPicPr>
        <p:blipFill>
          <a:blip r:embed="rId5"/>
          <a:stretch>
            <a:fillRect/>
          </a:stretch>
        </p:blipFill>
        <p:spPr>
          <a:xfrm>
            <a:off x="3059714" y="4772520"/>
            <a:ext cx="4623786" cy="1905000"/>
          </a:xfrm>
          <a:prstGeom prst="rect">
            <a:avLst/>
          </a:prstGeom>
        </p:spPr>
      </p:pic>
      <p:pic>
        <p:nvPicPr>
          <p:cNvPr id="6" name="crab.au">
            <a:hlinkClick r:id="" action="ppaction://media"/>
            <a:extLst>
              <a:ext uri="{FF2B5EF4-FFF2-40B4-BE49-F238E27FC236}">
                <a16:creationId xmlns:a16="http://schemas.microsoft.com/office/drawing/2014/main" id="{5DA8D17F-D822-9049-93EA-FBBD60F127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833" y="4982070"/>
            <a:ext cx="812800" cy="812800"/>
          </a:xfrm>
          <a:prstGeom prst="rect">
            <a:avLst/>
          </a:prstGeom>
        </p:spPr>
      </p:pic>
      <p:pic>
        <p:nvPicPr>
          <p:cNvPr id="7" name="Picture 6" descr="picture of a 3D printed pulsar (sphere with magnetic fields arching around it) and next to it, a surface map of the actual pulses over numerous rotation periods (61 seconds of data in total).">
            <a:extLst>
              <a:ext uri="{FF2B5EF4-FFF2-40B4-BE49-F238E27FC236}">
                <a16:creationId xmlns:a16="http://schemas.microsoft.com/office/drawing/2014/main" id="{206B69A9-4FCD-E44D-B320-6698B0FF1270}"/>
              </a:ext>
            </a:extLst>
          </p:cNvPr>
          <p:cNvPicPr>
            <a:picLocks noChangeAspect="1"/>
          </p:cNvPicPr>
          <p:nvPr/>
        </p:nvPicPr>
        <p:blipFill>
          <a:blip r:embed="rId7"/>
          <a:stretch>
            <a:fillRect/>
          </a:stretch>
        </p:blipFill>
        <p:spPr>
          <a:xfrm>
            <a:off x="8006222" y="3787894"/>
            <a:ext cx="3987800" cy="2997200"/>
          </a:xfrm>
          <a:prstGeom prst="rect">
            <a:avLst/>
          </a:prstGeom>
        </p:spPr>
      </p:pic>
    </p:spTree>
    <p:extLst>
      <p:ext uri="{BB962C8B-B14F-4D97-AF65-F5344CB8AC3E}">
        <p14:creationId xmlns:p14="http://schemas.microsoft.com/office/powerpoint/2010/main" val="2367815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9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a:xfrm>
            <a:off x="3869268" y="864107"/>
            <a:ext cx="7315200" cy="6182151"/>
          </a:xfrm>
        </p:spPr>
        <p:txBody>
          <a:bodyPr anchor="t">
            <a:noAutofit/>
          </a:bodyPr>
          <a:lstStyle/>
          <a:p>
            <a:pPr lvl="1"/>
            <a:r>
              <a:rPr lang="en-US" sz="2400" dirty="0"/>
              <a:t>English is vast and flexible, avoid ableist language</a:t>
            </a:r>
          </a:p>
          <a:p>
            <a:pPr lvl="2"/>
            <a:r>
              <a:rPr lang="en-US" sz="2000" dirty="0"/>
              <a:t>“Blind” refereeing/review (equates blindness with ignorance/not knowing)</a:t>
            </a:r>
          </a:p>
          <a:p>
            <a:pPr lvl="2"/>
            <a:r>
              <a:rPr lang="en-US" sz="2000" dirty="0"/>
              <a:t>“Crazy” results, “insane” observations, “lame” behavior, “spaz,” the “R” word, “psychopath,” “sociopath”</a:t>
            </a:r>
          </a:p>
          <a:p>
            <a:pPr lvl="1"/>
            <a:r>
              <a:rPr lang="en-US" sz="2400" dirty="0"/>
              <a:t>Author publications with accessibility in mind</a:t>
            </a:r>
          </a:p>
          <a:p>
            <a:pPr lvl="2"/>
            <a:r>
              <a:rPr lang="en-US" sz="2000" dirty="0"/>
              <a:t>Clear descriptions</a:t>
            </a:r>
          </a:p>
          <a:p>
            <a:pPr lvl="2"/>
            <a:r>
              <a:rPr lang="en-US" sz="2000" dirty="0"/>
              <a:t>Straightforward navigation/useful section headings</a:t>
            </a:r>
          </a:p>
          <a:p>
            <a:pPr lvl="2"/>
            <a:r>
              <a:rPr lang="en-US" sz="2000" dirty="0"/>
              <a:t>Accessible color palettes (</a:t>
            </a:r>
            <a:r>
              <a:rPr lang="en-US" sz="2000" dirty="0" err="1"/>
              <a:t>ColorOracle</a:t>
            </a:r>
            <a:r>
              <a:rPr lang="en-US" sz="2000" dirty="0"/>
              <a:t>)</a:t>
            </a:r>
          </a:p>
          <a:p>
            <a:pPr lvl="2"/>
            <a:r>
              <a:rPr lang="en-US" sz="2000" dirty="0"/>
              <a:t>Large graphical elements in figures</a:t>
            </a:r>
          </a:p>
          <a:p>
            <a:pPr lvl="2"/>
            <a:r>
              <a:rPr lang="en-US" sz="2000" dirty="0"/>
              <a:t>Descriptive captions</a:t>
            </a:r>
          </a:p>
          <a:p>
            <a:pPr lvl="1"/>
            <a:r>
              <a:rPr lang="en-US" sz="2400" dirty="0"/>
              <a:t>Ensure facilities and activities are accessible</a:t>
            </a:r>
          </a:p>
          <a:p>
            <a:pPr lvl="2"/>
            <a:r>
              <a:rPr lang="en-US" sz="2000" dirty="0"/>
              <a:t>Inaccessible: </a:t>
            </a:r>
            <a:r>
              <a:rPr lang="en-US" sz="2000" dirty="0" err="1"/>
              <a:t>Arxiv</a:t>
            </a:r>
            <a:r>
              <a:rPr lang="en-US" sz="2000" dirty="0"/>
              <a:t> running group discussion</a:t>
            </a:r>
          </a:p>
          <a:p>
            <a:pPr lvl="2"/>
            <a:r>
              <a:rPr lang="en-US" sz="2000" dirty="0"/>
              <a:t>Accessible: paper discussions in accessible lounge/conference room space</a:t>
            </a:r>
          </a:p>
          <a:p>
            <a:pPr lvl="2"/>
            <a:r>
              <a:rPr lang="en-US" sz="2000" dirty="0"/>
              <a:t>Invite an external site visit to assess building/observatory/facility accessibility</a:t>
            </a:r>
          </a:p>
        </p:txBody>
      </p:sp>
    </p:spTree>
    <p:extLst>
      <p:ext uri="{BB962C8B-B14F-4D97-AF65-F5344CB8AC3E}">
        <p14:creationId xmlns:p14="http://schemas.microsoft.com/office/powerpoint/2010/main" val="358814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p:txBody>
          <a:bodyPr anchor="t">
            <a:noAutofit/>
          </a:bodyPr>
          <a:lstStyle/>
          <a:p>
            <a:pPr lvl="1"/>
            <a:r>
              <a:rPr lang="en-US" sz="2400" dirty="0"/>
              <a:t>At meetings: </a:t>
            </a:r>
          </a:p>
          <a:p>
            <a:pPr lvl="2"/>
            <a:r>
              <a:rPr lang="en-US" sz="2000" dirty="0"/>
              <a:t>Use the microphone, always; insist everyone does</a:t>
            </a:r>
          </a:p>
          <a:p>
            <a:pPr lvl="2"/>
            <a:r>
              <a:rPr lang="en-US" sz="2000" dirty="0"/>
              <a:t>Respect designated low vision/hard of hearing seats</a:t>
            </a:r>
          </a:p>
          <a:p>
            <a:pPr lvl="2"/>
            <a:r>
              <a:rPr lang="en-US" sz="2000" dirty="0"/>
              <a:t>Request food ingredient labels, even if you don’t personally need them</a:t>
            </a:r>
          </a:p>
          <a:p>
            <a:pPr lvl="2"/>
            <a:r>
              <a:rPr lang="en-US" sz="2000" dirty="0"/>
              <a:t>Provide quick links/codes to accessible formats of your presentation (as embargo allows!)</a:t>
            </a:r>
          </a:p>
          <a:p>
            <a:pPr lvl="1"/>
            <a:r>
              <a:rPr lang="en-US" sz="2400" dirty="0"/>
              <a:t>By default, provide accessibility and accommodation information on syllabi, job listings and in any visitor information/invitations to external guests</a:t>
            </a:r>
          </a:p>
          <a:p>
            <a:pPr lvl="1"/>
            <a:r>
              <a:rPr lang="en-US" sz="2400" dirty="0"/>
              <a:t>Value inclusion work. Hold it in comparable regard to scientific progress, since science itself depends on having people to do it.</a:t>
            </a:r>
          </a:p>
        </p:txBody>
      </p:sp>
    </p:spTree>
    <p:extLst>
      <p:ext uri="{BB962C8B-B14F-4D97-AF65-F5344CB8AC3E}">
        <p14:creationId xmlns:p14="http://schemas.microsoft.com/office/powerpoint/2010/main" val="66170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2470FCF-3120-2644-A497-87B1AFE7ADDF}"/>
              </a:ext>
            </a:extLst>
          </p:cNvPr>
          <p:cNvSpPr txBox="1"/>
          <p:nvPr/>
        </p:nvSpPr>
        <p:spPr>
          <a:xfrm>
            <a:off x="1990164" y="1874728"/>
            <a:ext cx="8211671" cy="3108543"/>
          </a:xfrm>
          <a:prstGeom prst="rect">
            <a:avLst/>
          </a:prstGeom>
          <a:noFill/>
        </p:spPr>
        <p:txBody>
          <a:bodyPr wrap="square" rtlCol="0">
            <a:spAutoFit/>
          </a:bodyPr>
          <a:lstStyle/>
          <a:p>
            <a:pPr algn="ctr"/>
            <a:r>
              <a:rPr lang="en-US" sz="2800" dirty="0"/>
              <a:t>To be a truly inclusive field, we must acknowledge disability and neuroatypicality, confront exclusionary barriers to access, remove stigma, and make astronomy accessible.</a:t>
            </a:r>
          </a:p>
          <a:p>
            <a:pPr algn="ctr"/>
            <a:endParaRPr lang="en-US" sz="2800" dirty="0"/>
          </a:p>
          <a:p>
            <a:pPr algn="ctr"/>
            <a:r>
              <a:rPr lang="en-US" sz="2800" dirty="0"/>
              <a:t>These changes benefit </a:t>
            </a:r>
            <a:r>
              <a:rPr lang="en-US" sz="2800" b="1" dirty="0"/>
              <a:t>all</a:t>
            </a:r>
            <a:r>
              <a:rPr lang="en-US" sz="2800" dirty="0"/>
              <a:t>. If we build it [an inclusive field], they will come.</a:t>
            </a:r>
          </a:p>
        </p:txBody>
      </p:sp>
    </p:spTree>
    <p:extLst>
      <p:ext uri="{BB962C8B-B14F-4D97-AF65-F5344CB8AC3E}">
        <p14:creationId xmlns:p14="http://schemas.microsoft.com/office/powerpoint/2010/main" val="312433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3C14D-3AD5-4E47-BC37-6EBF6058C511}"/>
              </a:ext>
            </a:extLst>
          </p:cNvPr>
          <p:cNvSpPr>
            <a:spLocks noGrp="1"/>
          </p:cNvSpPr>
          <p:nvPr>
            <p:ph type="title"/>
          </p:nvPr>
        </p:nvSpPr>
        <p:spPr/>
        <p:txBody>
          <a:bodyPr/>
          <a:lstStyle/>
          <a:p>
            <a:r>
              <a:rPr lang="en-US" dirty="0"/>
              <a:t>Additional information</a:t>
            </a:r>
          </a:p>
        </p:txBody>
      </p:sp>
      <p:sp>
        <p:nvSpPr>
          <p:cNvPr id="3" name="Content Placeholder 2">
            <a:extLst>
              <a:ext uri="{FF2B5EF4-FFF2-40B4-BE49-F238E27FC236}">
                <a16:creationId xmlns:a16="http://schemas.microsoft.com/office/drawing/2014/main" id="{90A6C12E-7789-A848-9DAF-79E5DC8F7B4C}"/>
              </a:ext>
            </a:extLst>
          </p:cNvPr>
          <p:cNvSpPr>
            <a:spLocks noGrp="1"/>
          </p:cNvSpPr>
          <p:nvPr>
            <p:ph idx="1"/>
          </p:nvPr>
        </p:nvSpPr>
        <p:spPr/>
        <p:txBody>
          <a:bodyPr>
            <a:normAutofit fontScale="92500" lnSpcReduction="10000"/>
          </a:bodyPr>
          <a:lstStyle/>
          <a:p>
            <a:r>
              <a:rPr lang="en-US" dirty="0" err="1"/>
              <a:t>wgad.aas.org</a:t>
            </a:r>
            <a:r>
              <a:rPr lang="en-US" dirty="0"/>
              <a:t> </a:t>
            </a:r>
          </a:p>
          <a:p>
            <a:pPr lvl="1"/>
            <a:r>
              <a:rPr lang="en-US" dirty="0"/>
              <a:t>All of WGAD’s recommendations and publications</a:t>
            </a:r>
          </a:p>
          <a:p>
            <a:pPr lvl="1"/>
            <a:r>
              <a:rPr lang="en-US" dirty="0"/>
              <a:t>Resources page</a:t>
            </a:r>
          </a:p>
          <a:p>
            <a:pPr lvl="1"/>
            <a:r>
              <a:rPr lang="en-US" dirty="0"/>
              <a:t>Contact information for the working group</a:t>
            </a:r>
          </a:p>
          <a:p>
            <a:r>
              <a:rPr lang="en-US" dirty="0"/>
              <a:t>Our google group email list: </a:t>
            </a:r>
            <a:r>
              <a:rPr lang="en-US" dirty="0" err="1"/>
              <a:t>AccessAstronomy</a:t>
            </a:r>
            <a:endParaRPr lang="en-US" dirty="0"/>
          </a:p>
          <a:p>
            <a:r>
              <a:rPr lang="en-US" dirty="0"/>
              <a:t>Twitter: @AAS_WGAD</a:t>
            </a:r>
          </a:p>
          <a:p>
            <a:r>
              <a:rPr lang="en-US" dirty="0" err="1"/>
              <a:t>accessastronomy.blogspot.com</a:t>
            </a:r>
            <a:endParaRPr lang="en-US" dirty="0"/>
          </a:p>
          <a:p>
            <a:endParaRPr lang="en-US" dirty="0"/>
          </a:p>
          <a:p>
            <a:r>
              <a:rPr lang="en-US" dirty="0"/>
              <a:t>International partnerships: IAU Commission C-1 Working Group: Astronomy for Equity, Inclusion and Diversity</a:t>
            </a:r>
          </a:p>
          <a:p>
            <a:endParaRPr lang="en-US" dirty="0"/>
          </a:p>
          <a:p>
            <a:r>
              <a:rPr lang="en-US" dirty="0"/>
              <a:t>Upcoming meetings:</a:t>
            </a:r>
          </a:p>
          <a:p>
            <a:pPr lvl="1"/>
            <a:r>
              <a:rPr lang="en-US" dirty="0"/>
              <a:t>Inclusive Astronomy 2, Baltimore MD USA, October 14+15</a:t>
            </a:r>
          </a:p>
          <a:p>
            <a:pPr lvl="1"/>
            <a:r>
              <a:rPr lang="en-US" dirty="0"/>
              <a:t>IAUS 358, “Astronomy for Equity, Diversity and Inclusion — a roadmap to action within the framework of the IAU 100th Anniversary,” Tokyo Japan, Nov 12-15 </a:t>
            </a:r>
          </a:p>
          <a:p>
            <a:pPr lvl="1"/>
            <a:endParaRPr lang="en-US" dirty="0"/>
          </a:p>
        </p:txBody>
      </p:sp>
    </p:spTree>
    <p:extLst>
      <p:ext uri="{BB962C8B-B14F-4D97-AF65-F5344CB8AC3E}">
        <p14:creationId xmlns:p14="http://schemas.microsoft.com/office/powerpoint/2010/main" val="4293734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CD17-5165-4F47-9680-EB4E8B086C80}"/>
              </a:ext>
            </a:extLst>
          </p:cNvPr>
          <p:cNvSpPr>
            <a:spLocks noGrp="1"/>
          </p:cNvSpPr>
          <p:nvPr>
            <p:ph type="ctrTitle"/>
          </p:nvPr>
        </p:nvSpPr>
        <p:spPr>
          <a:xfrm>
            <a:off x="1069848" y="1298448"/>
            <a:ext cx="7315200" cy="1878506"/>
          </a:xfrm>
        </p:spPr>
        <p:txBody>
          <a:bodyPr anchor="t"/>
          <a:lstStyle/>
          <a:p>
            <a:r>
              <a:rPr lang="en-US" dirty="0"/>
              <a:t>Inclusive Astronomy is Accessible Astronomy</a:t>
            </a:r>
          </a:p>
        </p:txBody>
      </p:sp>
      <p:sp>
        <p:nvSpPr>
          <p:cNvPr id="3" name="Subtitle 2">
            <a:extLst>
              <a:ext uri="{FF2B5EF4-FFF2-40B4-BE49-F238E27FC236}">
                <a16:creationId xmlns:a16="http://schemas.microsoft.com/office/drawing/2014/main" id="{BC7A1683-D621-FC4B-8329-85B9D0AF2C3D}"/>
              </a:ext>
            </a:extLst>
          </p:cNvPr>
          <p:cNvSpPr>
            <a:spLocks noGrp="1"/>
          </p:cNvSpPr>
          <p:nvPr>
            <p:ph type="subTitle" idx="1"/>
          </p:nvPr>
        </p:nvSpPr>
        <p:spPr>
          <a:xfrm>
            <a:off x="1100014" y="3788200"/>
            <a:ext cx="10916037" cy="3034629"/>
          </a:xfrm>
        </p:spPr>
        <p:txBody>
          <a:bodyPr>
            <a:normAutofit lnSpcReduction="10000"/>
          </a:bodyPr>
          <a:lstStyle/>
          <a:p>
            <a:r>
              <a:rPr lang="en-US" dirty="0"/>
              <a:t>Alicia Aarnio</a:t>
            </a:r>
          </a:p>
          <a:p>
            <a:r>
              <a:rPr lang="en-US" dirty="0"/>
              <a:t>Assistant Professor, University of North Carolina Greensboro</a:t>
            </a:r>
          </a:p>
          <a:p>
            <a:r>
              <a:rPr lang="en-US" dirty="0"/>
              <a:t>Co-Chair, AAS Working Group on Accessibility and Disability</a:t>
            </a:r>
          </a:p>
          <a:p>
            <a:r>
              <a:rPr lang="en-US" dirty="0"/>
              <a:t>Co-Chair, AAS Site Visit Oversight Committee</a:t>
            </a:r>
          </a:p>
          <a:p>
            <a:endParaRPr lang="en-US" dirty="0"/>
          </a:p>
          <a:p>
            <a:endParaRPr lang="en-US" dirty="0"/>
          </a:p>
          <a:p>
            <a:r>
              <a:rPr lang="en-US" dirty="0">
                <a:solidFill>
                  <a:schemeClr val="accent1">
                    <a:lumMod val="50000"/>
                  </a:schemeClr>
                </a:solidFill>
              </a:rPr>
              <a:t>@</a:t>
            </a:r>
            <a:r>
              <a:rPr lang="en-US" dirty="0" err="1">
                <a:solidFill>
                  <a:schemeClr val="accent1">
                    <a:lumMod val="50000"/>
                  </a:schemeClr>
                </a:solidFill>
              </a:rPr>
              <a:t>AliciaAarnio</a:t>
            </a:r>
            <a:r>
              <a:rPr lang="en-US" dirty="0">
                <a:solidFill>
                  <a:schemeClr val="accent1">
                    <a:lumMod val="50000"/>
                  </a:schemeClr>
                </a:solidFill>
              </a:rPr>
              <a:t>	            @AAS_WGAD	       </a:t>
            </a:r>
            <a:r>
              <a:rPr lang="en-US" dirty="0">
                <a:solidFill>
                  <a:schemeClr val="accent1">
                    <a:lumMod val="50000"/>
                  </a:schemeClr>
                </a:solidFill>
                <a:hlinkClick r:id="rId3"/>
              </a:rPr>
              <a:t>http://wgad.aas.org</a:t>
            </a:r>
            <a:r>
              <a:rPr lang="en-US" dirty="0">
                <a:solidFill>
                  <a:schemeClr val="accent1">
                    <a:lumMod val="50000"/>
                  </a:schemeClr>
                </a:solidFill>
              </a:rPr>
              <a:t> 		</a:t>
            </a:r>
            <a:r>
              <a:rPr lang="en-US" dirty="0" err="1">
                <a:solidFill>
                  <a:schemeClr val="accent1">
                    <a:lumMod val="50000"/>
                  </a:schemeClr>
                </a:solidFill>
              </a:rPr>
              <a:t>bit.ly</a:t>
            </a:r>
            <a:r>
              <a:rPr lang="en-US" dirty="0">
                <a:solidFill>
                  <a:schemeClr val="accent1">
                    <a:lumMod val="50000"/>
                  </a:schemeClr>
                </a:solidFill>
              </a:rPr>
              <a:t>/aa_140819</a:t>
            </a:r>
          </a:p>
        </p:txBody>
      </p:sp>
      <p:pic>
        <p:nvPicPr>
          <p:cNvPr id="4" name="Picture 3">
            <a:extLst>
              <a:ext uri="{FF2B5EF4-FFF2-40B4-BE49-F238E27FC236}">
                <a16:creationId xmlns:a16="http://schemas.microsoft.com/office/drawing/2014/main" id="{909D2969-D147-DF4E-9CA9-6A6AB14B4FDA}"/>
              </a:ext>
              <a:ext uri="{C183D7F6-B498-43B3-948B-1728B52AA6E4}">
                <adec:decorative xmlns:adec="http://schemas.microsoft.com/office/drawing/2017/decorative" val="1"/>
              </a:ext>
            </a:extLst>
          </p:cNvPr>
          <p:cNvPicPr>
            <a:picLocks noChangeAspect="1"/>
          </p:cNvPicPr>
          <p:nvPr/>
        </p:nvPicPr>
        <p:blipFill rotWithShape="1">
          <a:blip r:embed="rId4"/>
          <a:srcRect l="14088" t="2418" r="14495" b="2625"/>
          <a:stretch/>
        </p:blipFill>
        <p:spPr>
          <a:xfrm>
            <a:off x="10143215" y="4406410"/>
            <a:ext cx="1204364" cy="1200149"/>
          </a:xfrm>
          <a:prstGeom prst="rect">
            <a:avLst/>
          </a:prstGeom>
        </p:spPr>
      </p:pic>
      <p:pic>
        <p:nvPicPr>
          <p:cNvPr id="6" name="Picture 5">
            <a:extLst>
              <a:ext uri="{FF2B5EF4-FFF2-40B4-BE49-F238E27FC236}">
                <a16:creationId xmlns:a16="http://schemas.microsoft.com/office/drawing/2014/main" id="{0AE09816-46F4-0844-B952-DAF085BD5793}"/>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10147430" y="2741270"/>
            <a:ext cx="1200149" cy="1200149"/>
          </a:xfrm>
          <a:prstGeom prst="rect">
            <a:avLst/>
          </a:prstGeom>
        </p:spPr>
      </p:pic>
      <p:pic>
        <p:nvPicPr>
          <p:cNvPr id="8" name="Picture 7">
            <a:extLst>
              <a:ext uri="{FF2B5EF4-FFF2-40B4-BE49-F238E27FC236}">
                <a16:creationId xmlns:a16="http://schemas.microsoft.com/office/drawing/2014/main" id="{A25974D5-0E9E-3F47-A7AD-C6D26D67526E}"/>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9437464" y="1202722"/>
            <a:ext cx="2578588" cy="1070822"/>
          </a:xfrm>
          <a:prstGeom prst="rect">
            <a:avLst/>
          </a:prstGeom>
        </p:spPr>
      </p:pic>
      <p:pic>
        <p:nvPicPr>
          <p:cNvPr id="9" name="Picture 8">
            <a:extLst>
              <a:ext uri="{FF2B5EF4-FFF2-40B4-BE49-F238E27FC236}">
                <a16:creationId xmlns:a16="http://schemas.microsoft.com/office/drawing/2014/main" id="{41408375-9847-5341-B721-119DD73649DF}"/>
              </a:ext>
            </a:extLst>
          </p:cNvPr>
          <p:cNvPicPr>
            <a:picLocks noChangeAspect="1"/>
          </p:cNvPicPr>
          <p:nvPr/>
        </p:nvPicPr>
        <p:blipFill>
          <a:blip r:embed="rId7">
            <a:duotone>
              <a:schemeClr val="accent1">
                <a:shade val="45000"/>
                <a:satMod val="135000"/>
              </a:schemeClr>
              <a:prstClr val="white"/>
            </a:duotone>
          </a:blip>
          <a:stretch>
            <a:fillRect/>
          </a:stretch>
        </p:blipFill>
        <p:spPr>
          <a:xfrm>
            <a:off x="624797" y="6262502"/>
            <a:ext cx="445051" cy="445051"/>
          </a:xfrm>
          <a:prstGeom prst="rect">
            <a:avLst/>
          </a:prstGeom>
        </p:spPr>
      </p:pic>
    </p:spTree>
    <p:extLst>
      <p:ext uri="{BB962C8B-B14F-4D97-AF65-F5344CB8AC3E}">
        <p14:creationId xmlns:p14="http://schemas.microsoft.com/office/powerpoint/2010/main" val="1459838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C4BE9-4DB6-C045-8919-F717E12B7D68}"/>
              </a:ext>
            </a:extLst>
          </p:cNvPr>
          <p:cNvSpPr>
            <a:spLocks noGrp="1"/>
          </p:cNvSpPr>
          <p:nvPr>
            <p:ph type="title"/>
          </p:nvPr>
        </p:nvSpPr>
        <p:spPr/>
        <p:txBody>
          <a:bodyPr/>
          <a:lstStyle/>
          <a:p>
            <a:r>
              <a:rPr lang="en-US" dirty="0"/>
              <a:t>Astro2020 state of the profession white paper</a:t>
            </a:r>
          </a:p>
        </p:txBody>
      </p:sp>
      <p:sp>
        <p:nvSpPr>
          <p:cNvPr id="3" name="Content Placeholder 2">
            <a:extLst>
              <a:ext uri="{FF2B5EF4-FFF2-40B4-BE49-F238E27FC236}">
                <a16:creationId xmlns:a16="http://schemas.microsoft.com/office/drawing/2014/main" id="{1C679C4E-B65D-AE42-8C3A-A27882024A53}"/>
              </a:ext>
            </a:extLst>
          </p:cNvPr>
          <p:cNvSpPr>
            <a:spLocks noGrp="1"/>
          </p:cNvSpPr>
          <p:nvPr>
            <p:ph idx="1"/>
          </p:nvPr>
        </p:nvSpPr>
        <p:spPr/>
        <p:txBody>
          <a:bodyPr anchor="t"/>
          <a:lstStyle/>
          <a:p>
            <a:r>
              <a:rPr lang="en-US" dirty="0">
                <a:hlinkClick r:id="rId2"/>
              </a:rPr>
              <a:t>https://arxiv.org/abs/1907.04943</a:t>
            </a:r>
            <a:endParaRPr lang="en-US" dirty="0"/>
          </a:p>
          <a:p>
            <a:endParaRPr lang="en-US" dirty="0"/>
          </a:p>
        </p:txBody>
      </p:sp>
      <p:pic>
        <p:nvPicPr>
          <p:cNvPr id="6" name="Picture 5">
            <a:extLst>
              <a:ext uri="{FF2B5EF4-FFF2-40B4-BE49-F238E27FC236}">
                <a16:creationId xmlns:a16="http://schemas.microsoft.com/office/drawing/2014/main" id="{D5E77613-8C9C-5A44-BDE6-D46000FA7441}"/>
              </a:ext>
            </a:extLst>
          </p:cNvPr>
          <p:cNvPicPr>
            <a:picLocks noChangeAspect="1"/>
          </p:cNvPicPr>
          <p:nvPr/>
        </p:nvPicPr>
        <p:blipFill>
          <a:blip r:embed="rId3"/>
          <a:stretch>
            <a:fillRect/>
          </a:stretch>
        </p:blipFill>
        <p:spPr>
          <a:xfrm>
            <a:off x="3869268" y="1446386"/>
            <a:ext cx="7854962" cy="5120640"/>
          </a:xfrm>
          <a:prstGeom prst="rect">
            <a:avLst/>
          </a:prstGeom>
        </p:spPr>
      </p:pic>
    </p:spTree>
    <p:extLst>
      <p:ext uri="{BB962C8B-B14F-4D97-AF65-F5344CB8AC3E}">
        <p14:creationId xmlns:p14="http://schemas.microsoft.com/office/powerpoint/2010/main" val="4112445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7B44-41DB-3844-8092-998905DE3FDA}"/>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DA605833-71DC-814A-99F1-281ABDAE89E4}"/>
              </a:ext>
            </a:extLst>
          </p:cNvPr>
          <p:cNvSpPr>
            <a:spLocks noGrp="1"/>
          </p:cNvSpPr>
          <p:nvPr>
            <p:ph idx="1"/>
          </p:nvPr>
        </p:nvSpPr>
        <p:spPr>
          <a:xfrm>
            <a:off x="3869268" y="864107"/>
            <a:ext cx="7315200" cy="5823563"/>
          </a:xfrm>
        </p:spPr>
        <p:txBody>
          <a:bodyPr anchor="t">
            <a:normAutofit/>
          </a:bodyPr>
          <a:lstStyle/>
          <a:p>
            <a:r>
              <a:rPr lang="en-US" sz="2400" dirty="0"/>
              <a:t>Disability: “A physical or mental impairment that substantially limits one or more major life activities; someone who is disabled is regarded as having such an impairment and has a record of the impairment”</a:t>
            </a:r>
          </a:p>
          <a:p>
            <a:r>
              <a:rPr lang="en-US" sz="2400" dirty="0"/>
              <a:t>Ableism: discrimination in favor of able-bodied or neuro-typical people</a:t>
            </a:r>
          </a:p>
          <a:p>
            <a:r>
              <a:rPr lang="en-US" sz="2400" dirty="0"/>
              <a:t>Common models of disability:</a:t>
            </a:r>
          </a:p>
          <a:p>
            <a:pPr lvl="1"/>
            <a:r>
              <a:rPr lang="en-US" sz="2000" dirty="0"/>
              <a:t>Medical model: impairment is aberration, deviating from the norms. Something to be “cured”</a:t>
            </a:r>
          </a:p>
          <a:p>
            <a:pPr lvl="1"/>
            <a:r>
              <a:rPr lang="en-US" sz="2000" dirty="0"/>
              <a:t>Social model: disablement only occurs when non-normative body/mind encounters barriers due to structures designed for able/neurotypical</a:t>
            </a:r>
          </a:p>
          <a:p>
            <a:pPr lvl="1"/>
            <a:r>
              <a:rPr lang="en-US" sz="2000" dirty="0"/>
              <a:t>Nordic model: removing barriers is absolutely necessary, but we must recognize that it won’t equalize experience of people with disabilities; must still consider impact of individual’s impairment</a:t>
            </a:r>
          </a:p>
        </p:txBody>
      </p:sp>
    </p:spTree>
    <p:extLst>
      <p:ext uri="{BB962C8B-B14F-4D97-AF65-F5344CB8AC3E}">
        <p14:creationId xmlns:p14="http://schemas.microsoft.com/office/powerpoint/2010/main" val="407633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8C10-49B7-1440-96C5-D4195EACA023}"/>
              </a:ext>
            </a:extLst>
          </p:cNvPr>
          <p:cNvSpPr>
            <a:spLocks noGrp="1"/>
          </p:cNvSpPr>
          <p:nvPr>
            <p:ph type="title"/>
          </p:nvPr>
        </p:nvSpPr>
        <p:spPr/>
        <p:txBody>
          <a:bodyPr/>
          <a:lstStyle/>
          <a:p>
            <a:r>
              <a:rPr lang="en-US" dirty="0"/>
              <a:t>Disability and identity</a:t>
            </a:r>
          </a:p>
        </p:txBody>
      </p:sp>
      <p:sp>
        <p:nvSpPr>
          <p:cNvPr id="3" name="Content Placeholder 2">
            <a:extLst>
              <a:ext uri="{FF2B5EF4-FFF2-40B4-BE49-F238E27FC236}">
                <a16:creationId xmlns:a16="http://schemas.microsoft.com/office/drawing/2014/main" id="{0A65DC7C-4773-194C-BDED-8409BAD6D9AC}"/>
              </a:ext>
            </a:extLst>
          </p:cNvPr>
          <p:cNvSpPr>
            <a:spLocks noGrp="1"/>
          </p:cNvSpPr>
          <p:nvPr>
            <p:ph idx="1"/>
          </p:nvPr>
        </p:nvSpPr>
        <p:spPr/>
        <p:txBody>
          <a:bodyPr anchor="t">
            <a:normAutofit/>
          </a:bodyPr>
          <a:lstStyle/>
          <a:p>
            <a:r>
              <a:rPr lang="en-US" sz="2400" dirty="0"/>
              <a:t>Disability is an axis of our identities on which we move throughout our lives</a:t>
            </a:r>
          </a:p>
          <a:p>
            <a:r>
              <a:rPr lang="en-US" sz="2400" dirty="0"/>
              <a:t>In an intersectional analysis of minoritized identities, we recognize the compounded disadvantage experienced by astronomers with multiple marginalized identities</a:t>
            </a:r>
          </a:p>
          <a:p>
            <a:endParaRPr lang="en-US" sz="2400" dirty="0"/>
          </a:p>
          <a:p>
            <a:r>
              <a:rPr lang="en-US" sz="2400" dirty="0"/>
              <a:t>Many, despite meeting federal criteria for disability designation, prefer to not identify as disabled</a:t>
            </a:r>
          </a:p>
        </p:txBody>
      </p:sp>
      <p:pic>
        <p:nvPicPr>
          <p:cNvPr id="4" name="Picture 3" descr="Mathematical illustration of intersecting axes and planes">
            <a:extLst>
              <a:ext uri="{FF2B5EF4-FFF2-40B4-BE49-F238E27FC236}">
                <a16:creationId xmlns:a16="http://schemas.microsoft.com/office/drawing/2014/main" id="{2288C7E6-7DAC-E24F-8E4D-F14AA026BC76}"/>
              </a:ext>
            </a:extLst>
          </p:cNvPr>
          <p:cNvPicPr>
            <a:picLocks noChangeAspect="1"/>
          </p:cNvPicPr>
          <p:nvPr/>
        </p:nvPicPr>
        <p:blipFill>
          <a:blip r:embed="rId2"/>
          <a:stretch>
            <a:fillRect/>
          </a:stretch>
        </p:blipFill>
        <p:spPr>
          <a:xfrm>
            <a:off x="9095567" y="4391186"/>
            <a:ext cx="2549041" cy="2466814"/>
          </a:xfrm>
          <a:prstGeom prst="rect">
            <a:avLst/>
          </a:prstGeom>
        </p:spPr>
      </p:pic>
    </p:spTree>
    <p:extLst>
      <p:ext uri="{BB962C8B-B14F-4D97-AF65-F5344CB8AC3E}">
        <p14:creationId xmlns:p14="http://schemas.microsoft.com/office/powerpoint/2010/main" val="363688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A3EE-D3FC-354E-85B4-44018D581A60}"/>
              </a:ext>
            </a:extLst>
          </p:cNvPr>
          <p:cNvSpPr>
            <a:spLocks noGrp="1"/>
          </p:cNvSpPr>
          <p:nvPr>
            <p:ph type="title"/>
          </p:nvPr>
        </p:nvSpPr>
        <p:spPr/>
        <p:txBody>
          <a:bodyPr/>
          <a:lstStyle/>
          <a:p>
            <a:r>
              <a:rPr lang="en-US" dirty="0"/>
              <a:t>Disclosure and stigma</a:t>
            </a:r>
          </a:p>
        </p:txBody>
      </p:sp>
      <p:sp>
        <p:nvSpPr>
          <p:cNvPr id="3" name="Content Placeholder 2">
            <a:extLst>
              <a:ext uri="{FF2B5EF4-FFF2-40B4-BE49-F238E27FC236}">
                <a16:creationId xmlns:a16="http://schemas.microsoft.com/office/drawing/2014/main" id="{809CAA4F-09CB-8E45-BDDA-88905F40460D}"/>
              </a:ext>
            </a:extLst>
          </p:cNvPr>
          <p:cNvSpPr>
            <a:spLocks noGrp="1"/>
          </p:cNvSpPr>
          <p:nvPr>
            <p:ph idx="1"/>
          </p:nvPr>
        </p:nvSpPr>
        <p:spPr>
          <a:xfrm>
            <a:off x="3869268" y="864108"/>
            <a:ext cx="7315200" cy="5993892"/>
          </a:xfrm>
        </p:spPr>
        <p:txBody>
          <a:bodyPr anchor="t">
            <a:normAutofit/>
          </a:bodyPr>
          <a:lstStyle/>
          <a:p>
            <a:r>
              <a:rPr lang="en-US" sz="2400" dirty="0"/>
              <a:t>Disability is stigmatized.</a:t>
            </a:r>
          </a:p>
          <a:p>
            <a:pPr lvl="1"/>
            <a:r>
              <a:rPr lang="en-US" sz="2000" dirty="0"/>
              <a:t>In US industry workplace surveys, almost 1/3 of respondents fit at least one federal criterion for having a disability. Single-digit percentages willing to actually disclose this or ask for accommodations</a:t>
            </a:r>
          </a:p>
          <a:p>
            <a:pPr lvl="1"/>
            <a:r>
              <a:rPr lang="en-US" sz="2000" dirty="0"/>
              <a:t>In academia, our minds are our currency and credibility: neuroatypicality or mental illness carry additional stigma</a:t>
            </a:r>
          </a:p>
          <a:p>
            <a:pPr lvl="1"/>
            <a:r>
              <a:rPr lang="en-US" sz="2000" dirty="0"/>
              <a:t>In academia, we are judged by comparison to unrealistic models of productivity. These are additionally unrealistic for astronomers with disabilities</a:t>
            </a:r>
          </a:p>
          <a:p>
            <a:pPr lvl="1"/>
            <a:r>
              <a:rPr lang="en-US" sz="2000" dirty="0"/>
              <a:t>Academic environments tend to exacerbate mental illness </a:t>
            </a:r>
          </a:p>
          <a:p>
            <a:r>
              <a:rPr lang="en-US" sz="2400" dirty="0"/>
              <a:t>Do not expect someone with a disability to be willing to tell you, however kind of a person you may be!</a:t>
            </a:r>
          </a:p>
          <a:p>
            <a:r>
              <a:rPr lang="en-US" sz="2400" dirty="0"/>
              <a:t>Universal design automatically includes accommodation for many disabilities, and access tools generally help </a:t>
            </a:r>
            <a:r>
              <a:rPr lang="en-US" sz="2400" i="1" dirty="0"/>
              <a:t>everyone.</a:t>
            </a:r>
            <a:endParaRPr lang="en-US" sz="2400" dirty="0"/>
          </a:p>
          <a:p>
            <a:endParaRPr lang="en-US" sz="2400" dirty="0"/>
          </a:p>
        </p:txBody>
      </p:sp>
    </p:spTree>
    <p:extLst>
      <p:ext uri="{BB962C8B-B14F-4D97-AF65-F5344CB8AC3E}">
        <p14:creationId xmlns:p14="http://schemas.microsoft.com/office/powerpoint/2010/main" val="230295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7353D-123E-784E-B998-6322791317DD}"/>
              </a:ext>
            </a:extLst>
          </p:cNvPr>
          <p:cNvSpPr>
            <a:spLocks noGrp="1"/>
          </p:cNvSpPr>
          <p:nvPr>
            <p:ph type="title"/>
          </p:nvPr>
        </p:nvSpPr>
        <p:spPr/>
        <p:txBody>
          <a:bodyPr/>
          <a:lstStyle/>
          <a:p>
            <a:r>
              <a:rPr lang="en-US" dirty="0"/>
              <a:t>Dismal statistics</a:t>
            </a:r>
          </a:p>
        </p:txBody>
      </p:sp>
      <p:sp>
        <p:nvSpPr>
          <p:cNvPr id="3" name="Content Placeholder 2">
            <a:extLst>
              <a:ext uri="{FF2B5EF4-FFF2-40B4-BE49-F238E27FC236}">
                <a16:creationId xmlns:a16="http://schemas.microsoft.com/office/drawing/2014/main" id="{8FDEF14D-DF10-3646-BD48-9F0C17818099}"/>
              </a:ext>
            </a:extLst>
          </p:cNvPr>
          <p:cNvSpPr>
            <a:spLocks noGrp="1"/>
          </p:cNvSpPr>
          <p:nvPr>
            <p:ph idx="1"/>
          </p:nvPr>
        </p:nvSpPr>
        <p:spPr/>
        <p:txBody>
          <a:bodyPr anchor="t"/>
          <a:lstStyle/>
          <a:p>
            <a:r>
              <a:rPr lang="en-US" dirty="0"/>
              <a:t>There are actually so few data, entire projects exist that largely document a lack of data (the Zero Project)</a:t>
            </a:r>
          </a:p>
          <a:p>
            <a:r>
              <a:rPr lang="en-US" dirty="0"/>
              <a:t>As it stands right now, there isn't even enough value placed on people with disabilities to adequately survey to determine participation, quality of experience, or the extent of our losses due to inaccessibility</a:t>
            </a:r>
          </a:p>
          <a:p>
            <a:pPr lvl="1"/>
            <a:r>
              <a:rPr lang="en-US" dirty="0"/>
              <a:t>Message: we are not even worth counting.</a:t>
            </a:r>
          </a:p>
          <a:p>
            <a:endParaRPr lang="en-US" dirty="0"/>
          </a:p>
        </p:txBody>
      </p:sp>
      <p:pic>
        <p:nvPicPr>
          <p:cNvPr id="4" name="Google Shape;188;p27" descr="Infographic showing three pie charts, each depicting the fraction of students with disabilities as they progress along their career trajectory. At the undergraduate level, 9-10% of students identify as having a disability; at the graduate level and doctorate levels respectively, the percentage drops to 5% and then 1%.">
            <a:extLst>
              <a:ext uri="{FF2B5EF4-FFF2-40B4-BE49-F238E27FC236}">
                <a16:creationId xmlns:a16="http://schemas.microsoft.com/office/drawing/2014/main" id="{98A2D587-C4FB-4742-8A16-935F97704F4E}"/>
              </a:ext>
            </a:extLst>
          </p:cNvPr>
          <p:cNvPicPr preferRelativeResize="0"/>
          <p:nvPr/>
        </p:nvPicPr>
        <p:blipFill>
          <a:blip r:embed="rId3">
            <a:alphaModFix/>
          </a:blip>
          <a:stretch>
            <a:fillRect/>
          </a:stretch>
        </p:blipFill>
        <p:spPr>
          <a:xfrm>
            <a:off x="882097" y="4281256"/>
            <a:ext cx="4636607" cy="2287525"/>
          </a:xfrm>
          <a:prstGeom prst="rect">
            <a:avLst/>
          </a:prstGeom>
          <a:noFill/>
          <a:ln>
            <a:noFill/>
          </a:ln>
        </p:spPr>
      </p:pic>
      <p:pic>
        <p:nvPicPr>
          <p:cNvPr id="5" name="Picture 4" descr="Table from the American Astronomical Society membership demographic survey of 2016. 1.4% of members identify as deaf or HoH; 0.3% identify as blind or low vision (even if wearing glasses); 1.5% identify as having serious difficulty walking or climbing stairs. The survey concludes that at 94.7%, &quot;most AAS members did not report any disabilities&quot;">
            <a:extLst>
              <a:ext uri="{FF2B5EF4-FFF2-40B4-BE49-F238E27FC236}">
                <a16:creationId xmlns:a16="http://schemas.microsoft.com/office/drawing/2014/main" id="{211479D0-99FA-8C43-8403-190754A64387}"/>
              </a:ext>
            </a:extLst>
          </p:cNvPr>
          <p:cNvPicPr>
            <a:picLocks noChangeAspect="1"/>
          </p:cNvPicPr>
          <p:nvPr/>
        </p:nvPicPr>
        <p:blipFill>
          <a:blip r:embed="rId4"/>
          <a:stretch>
            <a:fillRect/>
          </a:stretch>
        </p:blipFill>
        <p:spPr>
          <a:xfrm>
            <a:off x="6096000" y="3702820"/>
            <a:ext cx="5401235" cy="2865961"/>
          </a:xfrm>
          <a:prstGeom prst="rect">
            <a:avLst/>
          </a:prstGeom>
        </p:spPr>
      </p:pic>
    </p:spTree>
    <p:extLst>
      <p:ext uri="{BB962C8B-B14F-4D97-AF65-F5344CB8AC3E}">
        <p14:creationId xmlns:p14="http://schemas.microsoft.com/office/powerpoint/2010/main" val="2873908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3B960-4984-A641-82FF-8506130726C0}"/>
              </a:ext>
            </a:extLst>
          </p:cNvPr>
          <p:cNvSpPr>
            <a:spLocks noGrp="1"/>
          </p:cNvSpPr>
          <p:nvPr>
            <p:ph type="title"/>
          </p:nvPr>
        </p:nvSpPr>
        <p:spPr/>
        <p:txBody>
          <a:bodyPr/>
          <a:lstStyle/>
          <a:p>
            <a:r>
              <a:rPr lang="en-US" dirty="0"/>
              <a:t>Disability in Australia</a:t>
            </a:r>
          </a:p>
        </p:txBody>
      </p:sp>
      <p:sp>
        <p:nvSpPr>
          <p:cNvPr id="3" name="Content Placeholder 2">
            <a:extLst>
              <a:ext uri="{FF2B5EF4-FFF2-40B4-BE49-F238E27FC236}">
                <a16:creationId xmlns:a16="http://schemas.microsoft.com/office/drawing/2014/main" id="{FDB14474-9956-784B-B08D-9EDF22DFE5C8}"/>
              </a:ext>
            </a:extLst>
          </p:cNvPr>
          <p:cNvSpPr>
            <a:spLocks noGrp="1"/>
          </p:cNvSpPr>
          <p:nvPr>
            <p:ph idx="1"/>
          </p:nvPr>
        </p:nvSpPr>
        <p:spPr/>
        <p:txBody>
          <a:bodyPr/>
          <a:lstStyle/>
          <a:p>
            <a:r>
              <a:rPr lang="en-US" dirty="0"/>
              <a:t>1 in 5 Australians identifies as disabled</a:t>
            </a:r>
          </a:p>
          <a:p>
            <a:r>
              <a:rPr lang="en-US" dirty="0"/>
              <a:t>Working-age disabled Australians have lower rates of participation (54%) than able Australians (83%), and almost double the unemployment rate (4.9% vs 9.4%)</a:t>
            </a:r>
          </a:p>
          <a:p>
            <a:r>
              <a:rPr lang="en-US" dirty="0"/>
              <a:t>Disability discrimination is the top reason for reports filed to Australian Human Rights Commission</a:t>
            </a:r>
          </a:p>
          <a:p>
            <a:r>
              <a:rPr lang="en-US" dirty="0"/>
              <a:t>ASA/IDEA, as far as I can tell, have only surveyed membership re: gender identity</a:t>
            </a:r>
          </a:p>
        </p:txBody>
      </p:sp>
    </p:spTree>
    <p:extLst>
      <p:ext uri="{BB962C8B-B14F-4D97-AF65-F5344CB8AC3E}">
        <p14:creationId xmlns:p14="http://schemas.microsoft.com/office/powerpoint/2010/main" val="28044008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D1E34-2DAE-A84F-8B27-857BCC5B2499}"/>
              </a:ext>
            </a:extLst>
          </p:cNvPr>
          <p:cNvSpPr>
            <a:spLocks noGrp="1"/>
          </p:cNvSpPr>
          <p:nvPr>
            <p:ph type="title"/>
          </p:nvPr>
        </p:nvSpPr>
        <p:spPr/>
        <p:txBody>
          <a:bodyPr/>
          <a:lstStyle/>
          <a:p>
            <a:r>
              <a:rPr lang="en-US" dirty="0"/>
              <a:t>What we’re doing</a:t>
            </a:r>
          </a:p>
        </p:txBody>
      </p:sp>
      <p:sp>
        <p:nvSpPr>
          <p:cNvPr id="3" name="Content Placeholder 2">
            <a:extLst>
              <a:ext uri="{FF2B5EF4-FFF2-40B4-BE49-F238E27FC236}">
                <a16:creationId xmlns:a16="http://schemas.microsoft.com/office/drawing/2014/main" id="{96285670-11BE-F547-B6C0-1A2EEE311980}"/>
              </a:ext>
            </a:extLst>
          </p:cNvPr>
          <p:cNvSpPr>
            <a:spLocks noGrp="1"/>
          </p:cNvSpPr>
          <p:nvPr>
            <p:ph idx="1"/>
          </p:nvPr>
        </p:nvSpPr>
        <p:spPr>
          <a:xfrm>
            <a:off x="3869268" y="864108"/>
            <a:ext cx="7315200" cy="5993892"/>
          </a:xfrm>
        </p:spPr>
        <p:txBody>
          <a:bodyPr anchor="t">
            <a:normAutofit fontScale="92500" lnSpcReduction="10000"/>
          </a:bodyPr>
          <a:lstStyle/>
          <a:p>
            <a:pPr marL="0" indent="0">
              <a:buNone/>
            </a:pPr>
            <a:r>
              <a:rPr lang="en-US" sz="2400" dirty="0"/>
              <a:t>Active work by the AAS Working Group on Accessibility and Disability (WGAD)</a:t>
            </a:r>
          </a:p>
          <a:p>
            <a:pPr marL="0" indent="0">
              <a:buNone/>
            </a:pPr>
            <a:endParaRPr lang="en-US" sz="2400" dirty="0"/>
          </a:p>
          <a:p>
            <a:r>
              <a:rPr lang="en-US" sz="2400" dirty="0"/>
              <a:t>Publications: working with AAS Publishing and IOP Publishing on </a:t>
            </a:r>
          </a:p>
          <a:p>
            <a:pPr lvl="1"/>
            <a:r>
              <a:rPr lang="en-US" sz="2000" dirty="0"/>
              <a:t>external accessibility audits of their websites, submission structures, and back-end design</a:t>
            </a:r>
          </a:p>
          <a:p>
            <a:pPr lvl="1"/>
            <a:r>
              <a:rPr lang="en-US" sz="2000" dirty="0"/>
              <a:t>recommendations for authors, referees, and editors</a:t>
            </a:r>
          </a:p>
          <a:p>
            <a:r>
              <a:rPr lang="en-US" sz="2400" dirty="0"/>
              <a:t>Databases: in discussion with ADS, </a:t>
            </a:r>
            <a:r>
              <a:rPr lang="en-US" sz="2400" dirty="0" err="1"/>
              <a:t>Simbad</a:t>
            </a:r>
            <a:r>
              <a:rPr lang="en-US" sz="2400" dirty="0"/>
              <a:t>, </a:t>
            </a:r>
            <a:r>
              <a:rPr lang="en-US" sz="2400" dirty="0" err="1"/>
              <a:t>ViZier</a:t>
            </a:r>
            <a:r>
              <a:rPr lang="en-US" sz="2400" dirty="0"/>
              <a:t> designers to make interfaces accessible</a:t>
            </a:r>
          </a:p>
          <a:p>
            <a:r>
              <a:rPr lang="en-US" sz="2400" dirty="0"/>
              <a:t>Meetings: preparing recommendations for the AAS to implement at AAS full, division, and topical content series meetings</a:t>
            </a:r>
          </a:p>
          <a:p>
            <a:r>
              <a:rPr lang="en-US" sz="2400" dirty="0"/>
              <a:t>Raising awareness: will be presenting a town hall at the AAS 235</a:t>
            </a:r>
            <a:r>
              <a:rPr lang="en-US" sz="2400" baseline="30000" dirty="0"/>
              <a:t>th</a:t>
            </a:r>
            <a:r>
              <a:rPr lang="en-US" sz="2400" dirty="0"/>
              <a:t> meeting in Hawaii, January 2020, to highlight barriers faced by disabled astronomers and fundamental inequity of experience</a:t>
            </a:r>
          </a:p>
        </p:txBody>
      </p:sp>
    </p:spTree>
    <p:extLst>
      <p:ext uri="{BB962C8B-B14F-4D97-AF65-F5344CB8AC3E}">
        <p14:creationId xmlns:p14="http://schemas.microsoft.com/office/powerpoint/2010/main" val="175823734"/>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12231</TotalTime>
  <Words>1367</Words>
  <Application>Microsoft Macintosh PowerPoint</Application>
  <PresentationFormat>Widescreen</PresentationFormat>
  <Paragraphs>130</Paragraphs>
  <Slides>15</Slides>
  <Notes>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Calibri</vt:lpstr>
      <vt:lpstr>Corbel</vt:lpstr>
      <vt:lpstr>Wingdings 2</vt:lpstr>
      <vt:lpstr>Frame</vt:lpstr>
      <vt:lpstr>Land Acknowledgment  &amp;  Access statement</vt:lpstr>
      <vt:lpstr>Inclusive Astronomy is Accessible Astronomy</vt:lpstr>
      <vt:lpstr>Astro2020 state of the profession white paper</vt:lpstr>
      <vt:lpstr>Definitions</vt:lpstr>
      <vt:lpstr>Disability and identity</vt:lpstr>
      <vt:lpstr>Disclosure and stigma</vt:lpstr>
      <vt:lpstr>Dismal statistics</vt:lpstr>
      <vt:lpstr>Disability in Australia</vt:lpstr>
      <vt:lpstr>What we’re doing</vt:lpstr>
      <vt:lpstr>What everyone can do</vt:lpstr>
      <vt:lpstr>What everyone can do</vt:lpstr>
      <vt:lpstr>What everyone can do</vt:lpstr>
      <vt:lpstr>What everyone can do</vt:lpstr>
      <vt:lpstr>PowerPoint Presentation</vt:lpstr>
      <vt:lpstr>Additional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Alicia N Aarnio</dc:creator>
  <cp:lastModifiedBy>Alicia N Aarnio</cp:lastModifiedBy>
  <cp:revision>32</cp:revision>
  <dcterms:created xsi:type="dcterms:W3CDTF">2019-08-05T07:59:10Z</dcterms:created>
  <dcterms:modified xsi:type="dcterms:W3CDTF">2019-08-13T22:28:17Z</dcterms:modified>
</cp:coreProperties>
</file>

<file path=docProps/thumbnail.jpeg>
</file>